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5.xml" ContentType="application/vnd.openxmlformats-officedocument.presentationml.slide+xml"/>
  <Override PartName="/ppt/slideMasters/slideMaster2.xml" ContentType="application/vnd.openxmlformats-officedocument.presentationml.slideMaster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58" r:id="rId2"/>
  </p:sldMasterIdLst>
  <p:notesMasterIdLst>
    <p:notesMasterId r:id="rId9"/>
  </p:notesMasterIdLst>
  <p:sldIdLst>
    <p:sldId id="289" r:id="rId3"/>
    <p:sldId id="291" r:id="rId4"/>
    <p:sldId id="293" r:id="rId5"/>
    <p:sldId id="294" r:id="rId6"/>
    <p:sldId id="296" r:id="rId7"/>
    <p:sldId id="297" r:id="rId8"/>
  </p:sldIdLst>
  <p:sldSz cx="9144000" cy="5143500" type="screen16x9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17">
          <p15:clr>
            <a:srgbClr val="A4A3A4"/>
          </p15:clr>
        </p15:guide>
        <p15:guide id="2" pos="15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B0C0"/>
    <a:srgbClr val="30AA96"/>
    <a:srgbClr val="99CC66"/>
    <a:srgbClr val="285A64"/>
    <a:srgbClr val="326E76"/>
    <a:srgbClr val="711510"/>
    <a:srgbClr val="9E0211"/>
    <a:srgbClr val="C2C2C2"/>
    <a:srgbClr val="ADADAD"/>
    <a:srgbClr val="0059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5" autoAdjust="0"/>
    <p:restoredTop sz="94660"/>
  </p:normalViewPr>
  <p:slideViewPr>
    <p:cSldViewPr showGuides="1">
      <p:cViewPr>
        <p:scale>
          <a:sx n="70" d="100"/>
          <a:sy n="70" d="100"/>
        </p:scale>
        <p:origin x="2532" y="1434"/>
      </p:cViewPr>
      <p:guideLst>
        <p:guide orient="horz" pos="3117"/>
        <p:guide pos="15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062747-6548-4301-B6A8-CB90F3F92ED2}" type="datetimeFigureOut">
              <a:rPr lang="de-DE" smtClean="0"/>
              <a:t>18.04.2024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5A75CD-02CE-4E63-912B-2F933E8E59D5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74287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5A75CD-02CE-4E63-912B-2F933E8E59D5}" type="slidenum">
              <a:rPr lang="de-DE" smtClean="0"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44871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5">
            <a:extLst>
              <a:ext uri="{FF2B5EF4-FFF2-40B4-BE49-F238E27FC236}">
                <a16:creationId xmlns:a16="http://schemas.microsoft.com/office/drawing/2014/main" id="{1B8F8F9A-C321-4DB8-AC59-F98C39AD47B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001" y="4068000"/>
            <a:ext cx="6663890" cy="36004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2400" b="1">
                <a:solidFill>
                  <a:schemeClr val="accent2"/>
                </a:solidFill>
                <a:latin typeface="+mj-lt"/>
              </a:defRPr>
            </a:lvl1pPr>
            <a:lvl2pPr marL="446400" indent="0">
              <a:buNone/>
              <a:defRPr/>
            </a:lvl2pPr>
            <a:lvl3pPr marL="896400" indent="0">
              <a:buNone/>
              <a:defRPr/>
            </a:lvl3pPr>
            <a:lvl4pPr marL="1342800" indent="0">
              <a:buNone/>
              <a:defRPr/>
            </a:lvl4pPr>
            <a:lvl5pPr marL="1789200" indent="0">
              <a:buNone/>
              <a:defRPr/>
            </a:lvl5pPr>
          </a:lstStyle>
          <a:p>
            <a:pPr lvl="0"/>
            <a:r>
              <a:rPr lang="de-DE" dirty="0"/>
              <a:t>Headline: Calibri, </a:t>
            </a:r>
            <a:r>
              <a:rPr lang="de-DE" dirty="0" err="1"/>
              <a:t>Bold</a:t>
            </a:r>
            <a:r>
              <a:rPr lang="de-DE" dirty="0"/>
              <a:t>, 24 </a:t>
            </a:r>
            <a:r>
              <a:rPr lang="de-DE" dirty="0" err="1"/>
              <a:t>pt</a:t>
            </a:r>
            <a:r>
              <a:rPr lang="de-DE" dirty="0"/>
              <a:t> </a:t>
            </a:r>
          </a:p>
        </p:txBody>
      </p:sp>
      <p:sp>
        <p:nvSpPr>
          <p:cNvPr id="5" name="Textplatzhalter 7">
            <a:extLst>
              <a:ext uri="{FF2B5EF4-FFF2-40B4-BE49-F238E27FC236}">
                <a16:creationId xmlns:a16="http://schemas.microsoft.com/office/drawing/2014/main" id="{A6E8AB45-FC04-4F26-9EB3-C309F75DBD0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999" y="4485600"/>
            <a:ext cx="6663889" cy="28654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600">
                <a:solidFill>
                  <a:schemeClr val="accent2"/>
                </a:solidFill>
                <a:latin typeface="+mn-lt"/>
              </a:defRPr>
            </a:lvl1pPr>
            <a:lvl2pPr marL="446400" indent="0">
              <a:buNone/>
              <a:defRPr sz="1600">
                <a:solidFill>
                  <a:srgbClr val="686867"/>
                </a:solidFill>
              </a:defRPr>
            </a:lvl2pPr>
            <a:lvl3pPr marL="896400" indent="0">
              <a:buNone/>
              <a:defRPr sz="1600">
                <a:solidFill>
                  <a:srgbClr val="686867"/>
                </a:solidFill>
              </a:defRPr>
            </a:lvl3pPr>
            <a:lvl4pPr marL="1342800" indent="0">
              <a:buNone/>
              <a:defRPr sz="1600">
                <a:solidFill>
                  <a:srgbClr val="686867"/>
                </a:solidFill>
              </a:defRPr>
            </a:lvl4pPr>
            <a:lvl5pPr marL="1789200" indent="0">
              <a:buNone/>
              <a:defRPr sz="1600">
                <a:solidFill>
                  <a:srgbClr val="686867"/>
                </a:solidFill>
              </a:defRPr>
            </a:lvl5pPr>
          </a:lstStyle>
          <a:p>
            <a:pPr lvl="0"/>
            <a:r>
              <a:rPr lang="de-DE" dirty="0"/>
              <a:t>Subheadline: Calibri, 20 </a:t>
            </a:r>
            <a:r>
              <a:rPr lang="de-DE" dirty="0" err="1"/>
              <a:t>pt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87080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5">
            <a:extLst>
              <a:ext uri="{FF2B5EF4-FFF2-40B4-BE49-F238E27FC236}">
                <a16:creationId xmlns:a16="http://schemas.microsoft.com/office/drawing/2014/main" id="{A337B96E-B227-4390-8D96-76C81FB914B6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14001" y="3911104"/>
            <a:ext cx="6663890" cy="648075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accent2"/>
                </a:solidFill>
                <a:latin typeface="+mj-lt"/>
              </a:defRPr>
            </a:lvl1pPr>
            <a:lvl2pPr marL="446400" indent="0">
              <a:buNone/>
              <a:defRPr/>
            </a:lvl2pPr>
            <a:lvl3pPr marL="896400" indent="0">
              <a:buNone/>
              <a:defRPr/>
            </a:lvl3pPr>
            <a:lvl4pPr marL="1342800" indent="0">
              <a:buNone/>
              <a:defRPr/>
            </a:lvl4pPr>
            <a:lvl5pPr marL="1789200" indent="0">
              <a:buNone/>
              <a:defRPr/>
            </a:lvl5pPr>
          </a:lstStyle>
          <a:p>
            <a:pPr lvl="0"/>
            <a:r>
              <a:rPr lang="de-DE" dirty="0"/>
              <a:t>Headline Zweizeiler: Calibri, </a:t>
            </a:r>
            <a:r>
              <a:rPr lang="de-DE" dirty="0" err="1"/>
              <a:t>Bold</a:t>
            </a:r>
            <a:r>
              <a:rPr lang="de-DE" dirty="0"/>
              <a:t>, 24 </a:t>
            </a:r>
            <a:r>
              <a:rPr lang="de-DE" dirty="0" err="1"/>
              <a:t>pt</a:t>
            </a:r>
            <a:r>
              <a:rPr lang="de-DE" dirty="0"/>
              <a:t> </a:t>
            </a:r>
          </a:p>
          <a:p>
            <a:pPr lvl="0"/>
            <a:r>
              <a:rPr lang="de-DE" dirty="0"/>
              <a:t>2. Zeile</a:t>
            </a:r>
          </a:p>
        </p:txBody>
      </p:sp>
      <p:sp>
        <p:nvSpPr>
          <p:cNvPr id="4" name="Textplatzhalter 7">
            <a:extLst>
              <a:ext uri="{FF2B5EF4-FFF2-40B4-BE49-F238E27FC236}">
                <a16:creationId xmlns:a16="http://schemas.microsoft.com/office/drawing/2014/main" id="{47C74B58-7EA5-4308-BFD1-4830738A58C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3999" y="4618276"/>
            <a:ext cx="6663889" cy="28654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buNone/>
              <a:defRPr sz="1600">
                <a:solidFill>
                  <a:schemeClr val="accent2"/>
                </a:solidFill>
                <a:latin typeface="+mn-lt"/>
              </a:defRPr>
            </a:lvl1pPr>
            <a:lvl2pPr marL="446400" indent="0">
              <a:buNone/>
              <a:defRPr sz="1600">
                <a:solidFill>
                  <a:srgbClr val="686867"/>
                </a:solidFill>
              </a:defRPr>
            </a:lvl2pPr>
            <a:lvl3pPr marL="896400" indent="0">
              <a:buNone/>
              <a:defRPr sz="1600">
                <a:solidFill>
                  <a:srgbClr val="686867"/>
                </a:solidFill>
              </a:defRPr>
            </a:lvl3pPr>
            <a:lvl4pPr marL="1342800" indent="0">
              <a:buNone/>
              <a:defRPr sz="1600">
                <a:solidFill>
                  <a:srgbClr val="686867"/>
                </a:solidFill>
              </a:defRPr>
            </a:lvl4pPr>
            <a:lvl5pPr marL="1789200" indent="0">
              <a:buNone/>
              <a:defRPr sz="1600">
                <a:solidFill>
                  <a:srgbClr val="686867"/>
                </a:solidFill>
              </a:defRPr>
            </a:lvl5pPr>
          </a:lstStyle>
          <a:p>
            <a:pPr lvl="0"/>
            <a:r>
              <a:rPr lang="de-DE" dirty="0"/>
              <a:t>Subheadline: Calibri, 20 </a:t>
            </a:r>
            <a:r>
              <a:rPr lang="de-DE" dirty="0" err="1"/>
              <a:t>pt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3988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mit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5">
            <a:extLst>
              <a:ext uri="{FF2B5EF4-FFF2-40B4-BE49-F238E27FC236}">
                <a16:creationId xmlns:a16="http://schemas.microsoft.com/office/drawing/2014/main" id="{194E08A4-D06F-407F-B55E-8383D044965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000" y="253083"/>
            <a:ext cx="8165270" cy="36004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accent2"/>
                </a:solidFill>
              </a:defRPr>
            </a:lvl1pPr>
            <a:lvl2pPr marL="446400" indent="0">
              <a:buNone/>
              <a:defRPr/>
            </a:lvl2pPr>
            <a:lvl3pPr marL="896400" indent="0">
              <a:buNone/>
              <a:defRPr/>
            </a:lvl3pPr>
            <a:lvl4pPr marL="1342800" indent="0">
              <a:buNone/>
              <a:defRPr/>
            </a:lvl4pPr>
            <a:lvl5pPr marL="1789200" indent="0">
              <a:buNone/>
              <a:defRPr/>
            </a:lvl5pPr>
          </a:lstStyle>
          <a:p>
            <a:pPr lvl="0"/>
            <a:r>
              <a:rPr lang="de-DE" dirty="0"/>
              <a:t>Headline: Calibri, </a:t>
            </a:r>
            <a:r>
              <a:rPr lang="de-DE" dirty="0" err="1"/>
              <a:t>Bold</a:t>
            </a:r>
            <a:r>
              <a:rPr lang="de-DE" dirty="0"/>
              <a:t>, 24 </a:t>
            </a:r>
            <a:r>
              <a:rPr lang="de-DE" dirty="0" err="1"/>
              <a:t>pt</a:t>
            </a:r>
            <a:r>
              <a:rPr lang="de-DE" dirty="0"/>
              <a:t> (20 </a:t>
            </a:r>
            <a:r>
              <a:rPr lang="de-DE" dirty="0" err="1"/>
              <a:t>pt</a:t>
            </a:r>
            <a:r>
              <a:rPr lang="de-DE" dirty="0"/>
              <a:t> bei langen Headlines)</a:t>
            </a:r>
          </a:p>
        </p:txBody>
      </p:sp>
    </p:spTree>
    <p:extLst>
      <p:ext uri="{BB962C8B-B14F-4D97-AF65-F5344CB8AC3E}">
        <p14:creationId xmlns:p14="http://schemas.microsoft.com/office/powerpoint/2010/main" val="4068051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yout mit Headline + Sub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7">
            <a:extLst>
              <a:ext uri="{FF2B5EF4-FFF2-40B4-BE49-F238E27FC236}">
                <a16:creationId xmlns:a16="http://schemas.microsoft.com/office/drawing/2014/main" id="{5DAE79C0-9050-46A0-B456-59CBB340641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000" y="613123"/>
            <a:ext cx="8165270" cy="286544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accent2"/>
                </a:solidFill>
              </a:defRPr>
            </a:lvl1pPr>
            <a:lvl2pPr marL="446400" indent="0">
              <a:buNone/>
              <a:defRPr sz="1600">
                <a:solidFill>
                  <a:srgbClr val="686867"/>
                </a:solidFill>
              </a:defRPr>
            </a:lvl2pPr>
            <a:lvl3pPr marL="896400" indent="0">
              <a:buNone/>
              <a:defRPr sz="1600">
                <a:solidFill>
                  <a:srgbClr val="686867"/>
                </a:solidFill>
              </a:defRPr>
            </a:lvl3pPr>
            <a:lvl4pPr marL="1342800" indent="0">
              <a:buNone/>
              <a:defRPr sz="1600">
                <a:solidFill>
                  <a:srgbClr val="686867"/>
                </a:solidFill>
              </a:defRPr>
            </a:lvl4pPr>
            <a:lvl5pPr marL="1789200" indent="0">
              <a:buNone/>
              <a:defRPr sz="1600">
                <a:solidFill>
                  <a:srgbClr val="686867"/>
                </a:solidFill>
              </a:defRPr>
            </a:lvl5pPr>
          </a:lstStyle>
          <a:p>
            <a:pPr lvl="0"/>
            <a:r>
              <a:rPr lang="de-DE" dirty="0"/>
              <a:t>Subheadline: Calibri, 16 </a:t>
            </a:r>
            <a:r>
              <a:rPr lang="de-DE" dirty="0" err="1"/>
              <a:t>pt</a:t>
            </a:r>
            <a:endParaRPr lang="de-DE" dirty="0"/>
          </a:p>
        </p:txBody>
      </p:sp>
      <p:sp>
        <p:nvSpPr>
          <p:cNvPr id="3" name="Textplatzhalter 5">
            <a:extLst>
              <a:ext uri="{FF2B5EF4-FFF2-40B4-BE49-F238E27FC236}">
                <a16:creationId xmlns:a16="http://schemas.microsoft.com/office/drawing/2014/main" id="{A6B86605-7C95-4978-9849-6D1EB809F6A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000" y="253083"/>
            <a:ext cx="8165270" cy="360040"/>
          </a:xfrm>
          <a:prstGeom prst="rect">
            <a:avLst/>
          </a:prstGeom>
        </p:spPr>
        <p:txBody>
          <a:bodyPr lIns="0" tIns="0" rIns="0" bIns="0" anchor="ctr"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400" b="1">
                <a:solidFill>
                  <a:schemeClr val="accent2"/>
                </a:solidFill>
              </a:defRPr>
            </a:lvl1pPr>
            <a:lvl2pPr marL="446400" indent="0">
              <a:buNone/>
              <a:defRPr/>
            </a:lvl2pPr>
            <a:lvl3pPr marL="896400" indent="0">
              <a:buNone/>
              <a:defRPr/>
            </a:lvl3pPr>
            <a:lvl4pPr marL="1342800" indent="0">
              <a:buNone/>
              <a:defRPr/>
            </a:lvl4pPr>
            <a:lvl5pPr marL="1789200" indent="0">
              <a:buNone/>
              <a:defRPr/>
            </a:lvl5pPr>
          </a:lstStyle>
          <a:p>
            <a:pPr lvl="0"/>
            <a:r>
              <a:rPr lang="de-DE" dirty="0"/>
              <a:t>Headline: Calibri, </a:t>
            </a:r>
            <a:r>
              <a:rPr lang="de-DE" dirty="0" err="1"/>
              <a:t>Bold</a:t>
            </a:r>
            <a:r>
              <a:rPr lang="de-DE" dirty="0"/>
              <a:t>, 24 </a:t>
            </a:r>
            <a:r>
              <a:rPr lang="de-DE" dirty="0" err="1"/>
              <a:t>pt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312975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8262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.jpe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platzhalter 5">
            <a:extLst>
              <a:ext uri="{FF2B5EF4-FFF2-40B4-BE49-F238E27FC236}">
                <a16:creationId xmlns:a16="http://schemas.microsoft.com/office/drawing/2014/main" id="{157A465A-906B-4AB6-858B-5EE16FB6103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" t="1031" r="4958" b="4423"/>
          <a:stretch/>
        </p:blipFill>
        <p:spPr>
          <a:xfrm>
            <a:off x="0" y="0"/>
            <a:ext cx="9144000" cy="3779482"/>
          </a:xfrm>
          <a:prstGeom prst="rect">
            <a:avLst/>
          </a:prstGeom>
        </p:spPr>
      </p:pic>
      <p:grpSp>
        <p:nvGrpSpPr>
          <p:cNvPr id="3" name="Gruppieren 2">
            <a:extLst>
              <a:ext uri="{FF2B5EF4-FFF2-40B4-BE49-F238E27FC236}">
                <a16:creationId xmlns:a16="http://schemas.microsoft.com/office/drawing/2014/main" id="{DD443C2D-CA45-44BA-A615-FEB02F4C7A28}"/>
              </a:ext>
            </a:extLst>
          </p:cNvPr>
          <p:cNvGrpSpPr/>
          <p:nvPr userDrawn="1"/>
        </p:nvGrpSpPr>
        <p:grpSpPr>
          <a:xfrm>
            <a:off x="0" y="3715530"/>
            <a:ext cx="9144000" cy="1428070"/>
            <a:chOff x="0" y="3715430"/>
            <a:chExt cx="9144000" cy="1428070"/>
          </a:xfrm>
        </p:grpSpPr>
        <p:grpSp>
          <p:nvGrpSpPr>
            <p:cNvPr id="4" name="Gruppieren 3">
              <a:extLst>
                <a:ext uri="{FF2B5EF4-FFF2-40B4-BE49-F238E27FC236}">
                  <a16:creationId xmlns:a16="http://schemas.microsoft.com/office/drawing/2014/main" id="{958C1D54-91D6-4663-AB0E-9F44C48A43B4}"/>
                </a:ext>
              </a:extLst>
            </p:cNvPr>
            <p:cNvGrpSpPr/>
            <p:nvPr/>
          </p:nvGrpSpPr>
          <p:grpSpPr>
            <a:xfrm>
              <a:off x="0" y="3715430"/>
              <a:ext cx="9144000" cy="1428070"/>
              <a:chOff x="0" y="3715430"/>
              <a:chExt cx="9144000" cy="1428070"/>
            </a:xfrm>
          </p:grpSpPr>
          <p:sp>
            <p:nvSpPr>
              <p:cNvPr id="6" name="Rechtwinkliges Dreieck 5">
                <a:extLst>
                  <a:ext uri="{FF2B5EF4-FFF2-40B4-BE49-F238E27FC236}">
                    <a16:creationId xmlns:a16="http://schemas.microsoft.com/office/drawing/2014/main" id="{484CBDC1-A9EC-482E-A046-1637426A782A}"/>
                  </a:ext>
                </a:extLst>
              </p:cNvPr>
              <p:cNvSpPr/>
              <p:nvPr/>
            </p:nvSpPr>
            <p:spPr>
              <a:xfrm rot="2676361" flipV="1">
                <a:off x="450000" y="3715430"/>
                <a:ext cx="180000" cy="180000"/>
              </a:xfrm>
              <a:prstGeom prst="rt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 dirty="0"/>
              </a:p>
            </p:txBody>
          </p:sp>
          <p:sp>
            <p:nvSpPr>
              <p:cNvPr id="7" name="Rechteck 6">
                <a:extLst>
                  <a:ext uri="{FF2B5EF4-FFF2-40B4-BE49-F238E27FC236}">
                    <a16:creationId xmlns:a16="http://schemas.microsoft.com/office/drawing/2014/main" id="{90703A87-7680-4E30-B612-4F875B529F6E}"/>
                  </a:ext>
                </a:extLst>
              </p:cNvPr>
              <p:cNvSpPr/>
              <p:nvPr/>
            </p:nvSpPr>
            <p:spPr>
              <a:xfrm>
                <a:off x="0" y="3795712"/>
                <a:ext cx="9144000" cy="13477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de-DE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de-DE"/>
              </a:p>
            </p:txBody>
          </p:sp>
        </p:grpSp>
        <p:sp>
          <p:nvSpPr>
            <p:cNvPr id="5" name="Rechteck 4">
              <a:extLst>
                <a:ext uri="{FF2B5EF4-FFF2-40B4-BE49-F238E27FC236}">
                  <a16:creationId xmlns:a16="http://schemas.microsoft.com/office/drawing/2014/main" id="{D327EBF8-FBBE-44DD-84AF-CB67C9E2A8A1}"/>
                </a:ext>
              </a:extLst>
            </p:cNvPr>
            <p:cNvSpPr/>
            <p:nvPr/>
          </p:nvSpPr>
          <p:spPr>
            <a:xfrm>
              <a:off x="0" y="5035500"/>
              <a:ext cx="9144000" cy="108000"/>
            </a:xfrm>
            <a:prstGeom prst="rect">
              <a:avLst/>
            </a:prstGeom>
            <a:gradFill flip="none" rotWithShape="1">
              <a:gsLst>
                <a:gs pos="0">
                  <a:srgbClr val="253A5A"/>
                </a:gs>
                <a:gs pos="20000">
                  <a:srgbClr val="0059A3"/>
                </a:gs>
                <a:gs pos="40000">
                  <a:srgbClr val="0082B9"/>
                </a:gs>
                <a:gs pos="100000">
                  <a:srgbClr val="99CC66"/>
                </a:gs>
                <a:gs pos="80000">
                  <a:srgbClr val="30AA96"/>
                </a:gs>
                <a:gs pos="60000">
                  <a:srgbClr val="159BDE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 dirty="0"/>
            </a:p>
          </p:txBody>
        </p:sp>
      </p:grpSp>
      <p:pic>
        <p:nvPicPr>
          <p:cNvPr id="8" name="Grafik 7">
            <a:extLst>
              <a:ext uri="{FF2B5EF4-FFF2-40B4-BE49-F238E27FC236}">
                <a16:creationId xmlns:a16="http://schemas.microsoft.com/office/drawing/2014/main" id="{EED3BA21-5D28-4BC2-A66E-ADB73F70DAE5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300" y="4227940"/>
            <a:ext cx="1512168" cy="530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722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64" r:id="rId2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F6F65733-9771-4FB5-BEBE-DB4063B36E8C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000" y="4622374"/>
            <a:ext cx="1056545" cy="368856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5DC0F3F1-8FF8-4D9A-A1BC-0D297A49CF38}"/>
              </a:ext>
            </a:extLst>
          </p:cNvPr>
          <p:cNvSpPr/>
          <p:nvPr userDrawn="1"/>
        </p:nvSpPr>
        <p:spPr>
          <a:xfrm flipV="1">
            <a:off x="0" y="4860000"/>
            <a:ext cx="424320" cy="943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accent4"/>
              </a:solidFill>
            </a:endParaRPr>
          </a:p>
        </p:txBody>
      </p:sp>
      <p:sp>
        <p:nvSpPr>
          <p:cNvPr id="6" name="Fußzeilenplatzhalter 3">
            <a:extLst>
              <a:ext uri="{FF2B5EF4-FFF2-40B4-BE49-F238E27FC236}">
                <a16:creationId xmlns:a16="http://schemas.microsoft.com/office/drawing/2014/main" id="{93113000-9F74-4196-863E-DE68F2F7D0B4}"/>
              </a:ext>
            </a:extLst>
          </p:cNvPr>
          <p:cNvSpPr txBox="1">
            <a:spLocks/>
          </p:cNvSpPr>
          <p:nvPr userDrawn="1"/>
        </p:nvSpPr>
        <p:spPr>
          <a:xfrm>
            <a:off x="467999" y="4860000"/>
            <a:ext cx="3542335" cy="109393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de-DE"/>
            </a:defPPr>
            <a:lvl1pPr marL="0" algn="l" defTabSz="914400" rtl="0" eaLnBrk="1" latinLnBrk="0" hangingPunct="1">
              <a:defRPr lang="de-DE" sz="900" kern="1200" dirty="0" smtClean="0">
                <a:solidFill>
                  <a:schemeClr val="accent4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900" b="0" i="0" kern="1200" dirty="0">
                <a:solidFill>
                  <a:schemeClr val="accent2"/>
                </a:solidFill>
                <a:effectLst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Society, Innovation, Technology </a:t>
            </a:r>
            <a:r>
              <a:rPr lang="de-DE" dirty="0">
                <a:solidFill>
                  <a:schemeClr val="accent2"/>
                </a:solidFill>
              </a:rPr>
              <a:t>| Kai Sandmann | 19.04.2024 | </a:t>
            </a:r>
            <a:fld id="{8E065EF9-05BF-498F-B435-9428E2113158}" type="slidenum">
              <a:rPr lang="de-DE" smtClean="0">
                <a:solidFill>
                  <a:schemeClr val="accent2"/>
                </a:solidFill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‹Nr.›</a:t>
            </a:fld>
            <a:endParaRPr lang="de-DE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336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5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Kai.Sandmann@dlr.de" TargetMode="External"/><Relationship Id="rId2" Type="http://schemas.openxmlformats.org/officeDocument/2006/relationships/hyperlink" Target="https://www.dlr.de/pt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0646537-54B8-469A-AF4D-00AFE8C2B10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Welcome Note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2D778C3-4534-4EB6-8F35-8F04B5E098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Kai Sandmann</a:t>
            </a:r>
          </a:p>
        </p:txBody>
      </p:sp>
    </p:spTree>
    <p:extLst>
      <p:ext uri="{BB962C8B-B14F-4D97-AF65-F5344CB8AC3E}">
        <p14:creationId xmlns:p14="http://schemas.microsoft.com/office/powerpoint/2010/main" val="4263263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E1E3985-C28A-4C59-B736-6361DC2ADF0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Objectives of the German Federal Government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3290D69-2A66-4839-AD4D-59FDDC08FD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Gigabit-Strategy / Economic stimulus package Art. 45</a:t>
            </a:r>
          </a:p>
          <a:p>
            <a:endParaRPr lang="de-DE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338F3A9-5A7B-49CD-BB60-D9E816440364}"/>
              </a:ext>
            </a:extLst>
          </p:cNvPr>
          <p:cNvSpPr txBox="1"/>
          <p:nvPr/>
        </p:nvSpPr>
        <p:spPr>
          <a:xfrm>
            <a:off x="251520" y="1259707"/>
            <a:ext cx="8371459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Strengthen Germany's innovative strength and sovereignty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Strengthening the competitiveness of users in different industries (verticals)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Increase resilience and security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421532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E1E3985-C28A-4C59-B736-6361DC2ADF0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Measures of the German Federal Government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3290D69-2A66-4839-AD4D-59FDDC08FD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Diverse activities towards public and private 5G networks</a:t>
            </a:r>
          </a:p>
          <a:p>
            <a:endParaRPr lang="de-DE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338F3A9-5A7B-49CD-BB60-D9E816440364}"/>
              </a:ext>
            </a:extLst>
          </p:cNvPr>
          <p:cNvSpPr txBox="1"/>
          <p:nvPr/>
        </p:nvSpPr>
        <p:spPr>
          <a:xfrm>
            <a:off x="251520" y="1259707"/>
            <a:ext cx="8165270" cy="3737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BMWK: private 5G solutions in different application areas /  IPCEI on microelectronics and communication technologies.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BMBF: focus on early 6G application scenarios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BMDV: Open RAN Lab; Open RAN Cities; Open RAN Ecosystem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BMI: security technologies for 5G campus networks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000" dirty="0"/>
              <a:t>Federal state of North Rhine-Westphalia: 5G.NRW program on regional campus network applications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855823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C7423DA1-FB95-4EAD-A825-E13FE35428B8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BMWK Funding Structure of 5G projects</a:t>
            </a:r>
          </a:p>
        </p:txBody>
      </p: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78289F17-083D-4FD8-997B-746D61366C29}"/>
              </a:ext>
            </a:extLst>
          </p:cNvPr>
          <p:cNvSpPr/>
          <p:nvPr/>
        </p:nvSpPr>
        <p:spPr>
          <a:xfrm>
            <a:off x="611560" y="1119291"/>
            <a:ext cx="3582404" cy="1452459"/>
          </a:xfrm>
          <a:prstGeom prst="roundRect">
            <a:avLst/>
          </a:prstGeom>
          <a:solidFill>
            <a:srgbClr val="004F8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800" b="1" dirty="0">
                <a:solidFill>
                  <a:srgbClr val="FFFFFF"/>
                </a:solidFill>
                <a:latin typeface="BundesSans Office" panose="020B0002030500000203" pitchFamily="34" charset="0"/>
              </a:rPr>
              <a:t>5G Campus </a:t>
            </a:r>
            <a:r>
              <a:rPr lang="de-DE" sz="1800" b="1" dirty="0" err="1">
                <a:solidFill>
                  <a:srgbClr val="FFFFFF"/>
                </a:solidFill>
                <a:latin typeface="BundesSans Office" panose="020B0002030500000203" pitchFamily="34" charset="0"/>
              </a:rPr>
              <a:t>networks</a:t>
            </a:r>
            <a:br>
              <a:rPr lang="de-DE" sz="1800" dirty="0">
                <a:solidFill>
                  <a:srgbClr val="FFFFFF"/>
                </a:solidFill>
                <a:latin typeface="BundesSans Office" panose="020B0002030500000203" pitchFamily="34" charset="0"/>
              </a:rPr>
            </a:br>
            <a:r>
              <a:rPr lang="de-DE" sz="1800" dirty="0">
                <a:solidFill>
                  <a:srgbClr val="FFFFFF"/>
                </a:solidFill>
                <a:latin typeface="BundesSans Office" panose="020B0002030500000203" pitchFamily="34" charset="0"/>
              </a:rPr>
              <a:t>- Lead </a:t>
            </a:r>
            <a:r>
              <a:rPr lang="de-DE" sz="1800" dirty="0" err="1">
                <a:solidFill>
                  <a:srgbClr val="FFFFFF"/>
                </a:solidFill>
                <a:latin typeface="BundesSans Office" panose="020B0002030500000203" pitchFamily="34" charset="0"/>
              </a:rPr>
              <a:t>project</a:t>
            </a:r>
            <a:r>
              <a:rPr lang="de-DE" sz="1800" dirty="0">
                <a:solidFill>
                  <a:srgbClr val="FFFFFF"/>
                </a:solidFill>
                <a:latin typeface="BundesSans Office" panose="020B0002030500000203" pitchFamily="34" charset="0"/>
              </a:rPr>
              <a:t> </a:t>
            </a:r>
            <a:r>
              <a:rPr lang="de-DE" sz="1800" dirty="0" err="1">
                <a:solidFill>
                  <a:srgbClr val="FFFFFF"/>
                </a:solidFill>
                <a:latin typeface="BundesSans Office" panose="020B0002030500000203" pitchFamily="34" charset="0"/>
              </a:rPr>
              <a:t>CampusOS</a:t>
            </a:r>
            <a:br>
              <a:rPr lang="de-DE" sz="1800" dirty="0">
                <a:solidFill>
                  <a:srgbClr val="FFFFFF"/>
                </a:solidFill>
                <a:latin typeface="BundesSans Office" panose="020B0002030500000203" pitchFamily="34" charset="0"/>
              </a:rPr>
            </a:br>
            <a:r>
              <a:rPr lang="de-DE" sz="1800" dirty="0">
                <a:solidFill>
                  <a:srgbClr val="FFFFFF"/>
                </a:solidFill>
                <a:latin typeface="BundesSans Office" panose="020B0002030500000203" pitchFamily="34" charset="0"/>
              </a:rPr>
              <a:t>- 7 „</a:t>
            </a:r>
            <a:r>
              <a:rPr lang="de-DE" sz="1800" dirty="0" err="1">
                <a:solidFill>
                  <a:srgbClr val="FFFFFF"/>
                </a:solidFill>
                <a:latin typeface="BundesSans Office" panose="020B0002030500000203" pitchFamily="34" charset="0"/>
              </a:rPr>
              <a:t>Satellite</a:t>
            </a:r>
            <a:r>
              <a:rPr lang="de-DE" sz="1800" dirty="0">
                <a:solidFill>
                  <a:srgbClr val="FFFFFF"/>
                </a:solidFill>
                <a:latin typeface="BundesSans Office" panose="020B0002030500000203" pitchFamily="34" charset="0"/>
              </a:rPr>
              <a:t>“ </a:t>
            </a:r>
            <a:r>
              <a:rPr lang="de-DE" sz="1800" dirty="0" err="1">
                <a:solidFill>
                  <a:srgbClr val="FFFFFF"/>
                </a:solidFill>
                <a:latin typeface="BundesSans Office" panose="020B0002030500000203" pitchFamily="34" charset="0"/>
              </a:rPr>
              <a:t>projects</a:t>
            </a:r>
            <a:endParaRPr lang="de-DE" sz="1800" dirty="0">
              <a:solidFill>
                <a:srgbClr val="FFFFFF"/>
              </a:solidFill>
              <a:latin typeface="BundesSans Office" panose="020B0002030500000203" pitchFamily="34" charset="0"/>
            </a:endParaRPr>
          </a:p>
        </p:txBody>
      </p:sp>
      <p:sp>
        <p:nvSpPr>
          <p:cNvPr id="4" name="Rechteck: abgerundete Ecken 3">
            <a:extLst>
              <a:ext uri="{FF2B5EF4-FFF2-40B4-BE49-F238E27FC236}">
                <a16:creationId xmlns:a16="http://schemas.microsoft.com/office/drawing/2014/main" id="{EB694D70-52BB-42C7-B9FA-F9FE553D2EA0}"/>
              </a:ext>
            </a:extLst>
          </p:cNvPr>
          <p:cNvSpPr/>
          <p:nvPr/>
        </p:nvSpPr>
        <p:spPr>
          <a:xfrm>
            <a:off x="4337981" y="1119291"/>
            <a:ext cx="3598361" cy="1452459"/>
          </a:xfrm>
          <a:prstGeom prst="roundRect">
            <a:avLst/>
          </a:prstGeom>
          <a:solidFill>
            <a:srgbClr val="004F8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800" b="1" dirty="0">
                <a:solidFill>
                  <a:srgbClr val="FFFFFF"/>
                </a:solidFill>
                <a:latin typeface="BundesSans Office" panose="020B0002030500000203" pitchFamily="34" charset="0"/>
              </a:rPr>
              <a:t>Franco-German </a:t>
            </a:r>
            <a:r>
              <a:rPr lang="de-DE" sz="1800" b="1" dirty="0" err="1">
                <a:solidFill>
                  <a:srgbClr val="FFFFFF"/>
                </a:solidFill>
                <a:latin typeface="BundesSans Office" panose="020B0002030500000203" pitchFamily="34" charset="0"/>
              </a:rPr>
              <a:t>Cooperation</a:t>
            </a:r>
            <a:br>
              <a:rPr lang="de-DE" sz="1800" b="1" dirty="0">
                <a:solidFill>
                  <a:srgbClr val="FFFFFF"/>
                </a:solidFill>
                <a:latin typeface="BundesSans Office" panose="020B0002030500000203" pitchFamily="34" charset="0"/>
              </a:rPr>
            </a:br>
            <a:r>
              <a:rPr lang="de-DE" sz="1800" b="1" dirty="0">
                <a:solidFill>
                  <a:srgbClr val="FFFFFF"/>
                </a:solidFill>
                <a:latin typeface="BundesSans Office" panose="020B0002030500000203" pitchFamily="34" charset="0"/>
              </a:rPr>
              <a:t>„Private 5G </a:t>
            </a:r>
            <a:r>
              <a:rPr lang="de-DE" sz="1800" b="1" dirty="0" err="1">
                <a:solidFill>
                  <a:srgbClr val="FFFFFF"/>
                </a:solidFill>
                <a:latin typeface="BundesSans Office" panose="020B0002030500000203" pitchFamily="34" charset="0"/>
              </a:rPr>
              <a:t>networks</a:t>
            </a:r>
            <a:r>
              <a:rPr lang="de-DE" sz="1800" b="1" dirty="0">
                <a:solidFill>
                  <a:srgbClr val="FFFFFF"/>
                </a:solidFill>
                <a:latin typeface="BundesSans Office" panose="020B0002030500000203" pitchFamily="34" charset="0"/>
              </a:rPr>
              <a:t>“</a:t>
            </a:r>
            <a:br>
              <a:rPr lang="de-DE" sz="1800" b="1" dirty="0">
                <a:solidFill>
                  <a:srgbClr val="FFFFFF"/>
                </a:solidFill>
                <a:latin typeface="BundesSans Office" panose="020B0002030500000203" pitchFamily="34" charset="0"/>
              </a:rPr>
            </a:br>
            <a:r>
              <a:rPr lang="de-DE" sz="1800" dirty="0">
                <a:solidFill>
                  <a:srgbClr val="FFFFFF"/>
                </a:solidFill>
                <a:latin typeface="BundesSans Office" panose="020B0002030500000203" pitchFamily="34" charset="0"/>
              </a:rPr>
              <a:t>- Main </a:t>
            </a:r>
            <a:r>
              <a:rPr lang="de-DE" sz="1800" dirty="0" err="1">
                <a:solidFill>
                  <a:srgbClr val="FFFFFF"/>
                </a:solidFill>
                <a:latin typeface="BundesSans Office" panose="020B0002030500000203" pitchFamily="34" charset="0"/>
              </a:rPr>
              <a:t>project</a:t>
            </a:r>
            <a:r>
              <a:rPr lang="de-DE" sz="1800" dirty="0">
                <a:solidFill>
                  <a:srgbClr val="FFFFFF"/>
                </a:solidFill>
                <a:latin typeface="BundesSans Office" panose="020B0002030500000203" pitchFamily="34" charset="0"/>
              </a:rPr>
              <a:t> 5G-OPERA</a:t>
            </a:r>
            <a:br>
              <a:rPr lang="de-DE" sz="1800" dirty="0">
                <a:solidFill>
                  <a:srgbClr val="FFFFFF"/>
                </a:solidFill>
                <a:latin typeface="BundesSans Office" panose="020B0002030500000203" pitchFamily="34" charset="0"/>
              </a:rPr>
            </a:br>
            <a:r>
              <a:rPr lang="de-DE" sz="1800" dirty="0">
                <a:solidFill>
                  <a:srgbClr val="FFFFFF"/>
                </a:solidFill>
                <a:latin typeface="BundesSans Office" panose="020B0002030500000203" pitchFamily="34" charset="0"/>
              </a:rPr>
              <a:t>- 3 Demonstration </a:t>
            </a:r>
            <a:r>
              <a:rPr lang="de-DE" sz="1800" dirty="0" err="1">
                <a:solidFill>
                  <a:srgbClr val="FFFFFF"/>
                </a:solidFill>
                <a:latin typeface="BundesSans Office" panose="020B0002030500000203" pitchFamily="34" charset="0"/>
              </a:rPr>
              <a:t>projekts</a:t>
            </a:r>
            <a:br>
              <a:rPr lang="de-DE" sz="1800" dirty="0">
                <a:solidFill>
                  <a:srgbClr val="FFFFFF"/>
                </a:solidFill>
                <a:latin typeface="BundesSans Office" panose="020B0002030500000203" pitchFamily="34" charset="0"/>
              </a:rPr>
            </a:br>
            <a:r>
              <a:rPr lang="de-DE" sz="1800" dirty="0">
                <a:solidFill>
                  <a:srgbClr val="FFFFFF"/>
                </a:solidFill>
                <a:latin typeface="BundesSans Office" panose="020B0002030500000203" pitchFamily="34" charset="0"/>
              </a:rPr>
              <a:t>- 4 Industrial </a:t>
            </a:r>
            <a:r>
              <a:rPr lang="de-DE" sz="1800" dirty="0" err="1">
                <a:solidFill>
                  <a:srgbClr val="FFFFFF"/>
                </a:solidFill>
                <a:latin typeface="BundesSans Office" panose="020B0002030500000203" pitchFamily="34" charset="0"/>
              </a:rPr>
              <a:t>demos</a:t>
            </a:r>
            <a:r>
              <a:rPr lang="de-DE" sz="1800" dirty="0">
                <a:solidFill>
                  <a:srgbClr val="FFFFFF"/>
                </a:solidFill>
                <a:latin typeface="BundesSans Office" panose="020B0002030500000203" pitchFamily="34" charset="0"/>
              </a:rPr>
              <a:t> (11/2022)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A77F9FC-FCA8-42FA-A17E-98CBDCE72F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59" y="1695355"/>
            <a:ext cx="712473" cy="427484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180AA6EA-9A4F-4A61-83C1-AD22CBD0F49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7965" y="1479467"/>
            <a:ext cx="1042510" cy="834008"/>
          </a:xfrm>
          <a:prstGeom prst="rect">
            <a:avLst/>
          </a:prstGeom>
        </p:spPr>
      </p:pic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B2684341-BD79-42C4-9C04-38AD5B315D69}"/>
              </a:ext>
            </a:extLst>
          </p:cNvPr>
          <p:cNvSpPr/>
          <p:nvPr/>
        </p:nvSpPr>
        <p:spPr>
          <a:xfrm>
            <a:off x="585574" y="2924055"/>
            <a:ext cx="3582404" cy="1452459"/>
          </a:xfrm>
          <a:prstGeom prst="roundRect">
            <a:avLst/>
          </a:prstGeom>
          <a:solidFill>
            <a:srgbClr val="004F8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800" b="1" dirty="0">
                <a:solidFill>
                  <a:srgbClr val="FFFFFF"/>
                </a:solidFill>
                <a:latin typeface="BundesSans Office" panose="020B0002030500000203" pitchFamily="34" charset="0"/>
              </a:rPr>
              <a:t>Single </a:t>
            </a:r>
            <a:r>
              <a:rPr lang="de-DE" sz="1800" b="1" dirty="0" err="1">
                <a:solidFill>
                  <a:srgbClr val="FFFFFF"/>
                </a:solidFill>
                <a:latin typeface="BundesSans Office" panose="020B0002030500000203" pitchFamily="34" charset="0"/>
              </a:rPr>
              <a:t>projects</a:t>
            </a:r>
            <a:endParaRPr lang="de-DE" sz="1800" b="1" dirty="0">
              <a:solidFill>
                <a:srgbClr val="FFFFFF"/>
              </a:solidFill>
              <a:latin typeface="BundesSans Office" panose="020B0002030500000203" pitchFamily="34" charset="0"/>
            </a:endParaRPr>
          </a:p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800" dirty="0">
                <a:solidFill>
                  <a:srgbClr val="FFFFFF"/>
                </a:solidFill>
                <a:latin typeface="BundesSans Office" panose="020B0002030500000203" pitchFamily="34" charset="0"/>
              </a:rPr>
              <a:t>- </a:t>
            </a:r>
            <a:r>
              <a:rPr lang="de-DE" sz="1800" dirty="0" err="1">
                <a:solidFill>
                  <a:srgbClr val="FFFFFF"/>
                </a:solidFill>
                <a:latin typeface="BundesSans Office" panose="020B0002030500000203" pitchFamily="34" charset="0"/>
              </a:rPr>
              <a:t>Lincnet</a:t>
            </a:r>
            <a:r>
              <a:rPr lang="de-DE" sz="1800" dirty="0">
                <a:solidFill>
                  <a:srgbClr val="FFFFFF"/>
                </a:solidFill>
                <a:latin typeface="BundesSans Office" panose="020B0002030500000203" pitchFamily="34" charset="0"/>
              </a:rPr>
              <a:t> (Optical </a:t>
            </a:r>
            <a:r>
              <a:rPr lang="de-DE" sz="1800" dirty="0" err="1">
                <a:solidFill>
                  <a:srgbClr val="FFFFFF"/>
                </a:solidFill>
                <a:latin typeface="BundesSans Office" panose="020B0002030500000203" pitchFamily="34" charset="0"/>
              </a:rPr>
              <a:t>networks</a:t>
            </a:r>
            <a:r>
              <a:rPr lang="de-DE" sz="1800" dirty="0">
                <a:solidFill>
                  <a:srgbClr val="FFFFFF"/>
                </a:solidFill>
                <a:latin typeface="BundesSans Office" panose="020B0002030500000203" pitchFamily="34" charset="0"/>
              </a:rPr>
              <a:t>)</a:t>
            </a:r>
          </a:p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800" dirty="0">
                <a:solidFill>
                  <a:srgbClr val="FFFFFF"/>
                </a:solidFill>
                <a:latin typeface="BundesSans Office" panose="020B0002030500000203" pitchFamily="34" charset="0"/>
              </a:rPr>
              <a:t>- 5GMedCamp (</a:t>
            </a:r>
            <a:r>
              <a:rPr lang="de-DE" sz="1800" dirty="0" err="1">
                <a:solidFill>
                  <a:srgbClr val="FFFFFF"/>
                </a:solidFill>
                <a:latin typeface="BundesSans Office" panose="020B0002030500000203" pitchFamily="34" charset="0"/>
              </a:rPr>
              <a:t>clinical</a:t>
            </a:r>
            <a:r>
              <a:rPr lang="de-DE" sz="1800" dirty="0">
                <a:solidFill>
                  <a:srgbClr val="FFFFFF"/>
                </a:solidFill>
                <a:latin typeface="BundesSans Office" panose="020B0002030500000203" pitchFamily="34" charset="0"/>
              </a:rPr>
              <a:t> </a:t>
            </a:r>
            <a:r>
              <a:rPr lang="de-DE" sz="1800" dirty="0" err="1">
                <a:solidFill>
                  <a:srgbClr val="FFFFFF"/>
                </a:solidFill>
                <a:latin typeface="BundesSans Office" panose="020B0002030500000203" pitchFamily="34" charset="0"/>
              </a:rPr>
              <a:t>application</a:t>
            </a:r>
            <a:r>
              <a:rPr lang="de-DE" sz="1800" dirty="0">
                <a:solidFill>
                  <a:srgbClr val="FFFFFF"/>
                </a:solidFill>
                <a:latin typeface="BundesSans Office" panose="020B0002030500000203" pitchFamily="34" charset="0"/>
              </a:rPr>
              <a:t>)</a:t>
            </a:r>
            <a:br>
              <a:rPr lang="de-DE" sz="1800" dirty="0">
                <a:solidFill>
                  <a:srgbClr val="FFFFFF"/>
                </a:solidFill>
                <a:latin typeface="BundesSans Office" panose="020B0002030500000203" pitchFamily="34" charset="0"/>
              </a:rPr>
            </a:br>
            <a:r>
              <a:rPr lang="de-DE" sz="1800" dirty="0">
                <a:solidFill>
                  <a:srgbClr val="FFFFFF"/>
                </a:solidFill>
                <a:latin typeface="BundesSans Office" panose="020B0002030500000203" pitchFamily="34" charset="0"/>
              </a:rPr>
              <a:t>- Edge Data </a:t>
            </a:r>
            <a:r>
              <a:rPr lang="de-DE" sz="1800" dirty="0" err="1">
                <a:solidFill>
                  <a:srgbClr val="FFFFFF"/>
                </a:solidFill>
                <a:latin typeface="BundesSans Office" panose="020B0002030500000203" pitchFamily="34" charset="0"/>
              </a:rPr>
              <a:t>economy</a:t>
            </a:r>
            <a:endParaRPr lang="de-DE" sz="1800" dirty="0">
              <a:solidFill>
                <a:srgbClr val="FFFFFF"/>
              </a:solidFill>
              <a:latin typeface="BundesSans Office" panose="020B0002030500000203" pitchFamily="34" charset="0"/>
            </a:endParaRP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7EB4A41E-A6BC-4982-900A-814D9E18E3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490" y="3423547"/>
            <a:ext cx="712473" cy="427484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C21CD70E-F597-440C-B50D-C334E1C9D7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5863" y="3130728"/>
            <a:ext cx="882638" cy="868883"/>
          </a:xfrm>
          <a:prstGeom prst="rect">
            <a:avLst/>
          </a:prstGeom>
        </p:spPr>
      </p:pic>
      <p:sp>
        <p:nvSpPr>
          <p:cNvPr id="10" name="Rechteck: abgerundete Ecken 9">
            <a:extLst>
              <a:ext uri="{FF2B5EF4-FFF2-40B4-BE49-F238E27FC236}">
                <a16:creationId xmlns:a16="http://schemas.microsoft.com/office/drawing/2014/main" id="{4E98A149-B659-423C-8F73-C31D09A69487}"/>
              </a:ext>
            </a:extLst>
          </p:cNvPr>
          <p:cNvSpPr/>
          <p:nvPr/>
        </p:nvSpPr>
        <p:spPr>
          <a:xfrm>
            <a:off x="4311994" y="2919492"/>
            <a:ext cx="3598361" cy="1452459"/>
          </a:xfrm>
          <a:prstGeom prst="roundRect">
            <a:avLst/>
          </a:prstGeom>
          <a:solidFill>
            <a:srgbClr val="004F8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de-DE" sz="1800" b="1" dirty="0">
                <a:solidFill>
                  <a:srgbClr val="FFFFFF"/>
                </a:solidFill>
                <a:latin typeface="BundesSans Office" panose="020B0002030500000203" pitchFamily="34" charset="0"/>
              </a:rPr>
              <a:t>International </a:t>
            </a:r>
            <a:r>
              <a:rPr lang="de-DE" sz="1800" b="1" dirty="0" err="1">
                <a:solidFill>
                  <a:srgbClr val="FFFFFF"/>
                </a:solidFill>
                <a:latin typeface="BundesSans Office" panose="020B0002030500000203" pitchFamily="34" charset="0"/>
              </a:rPr>
              <a:t>cooperations</a:t>
            </a:r>
            <a:br>
              <a:rPr lang="de-DE" sz="1800" dirty="0">
                <a:solidFill>
                  <a:srgbClr val="FFFFFF"/>
                </a:solidFill>
                <a:latin typeface="BundesSans Office" panose="020B0002030500000203" pitchFamily="34" charset="0"/>
              </a:rPr>
            </a:br>
            <a:r>
              <a:rPr lang="de-DE" sz="1800" dirty="0">
                <a:solidFill>
                  <a:srgbClr val="FFFFFF"/>
                </a:solidFill>
                <a:latin typeface="BundesSans Office" panose="020B0002030500000203" pitchFamily="34" charset="0"/>
              </a:rPr>
              <a:t>- EMKoI4.0 (Japan)</a:t>
            </a:r>
            <a:br>
              <a:rPr lang="de-DE" sz="1800" dirty="0">
                <a:solidFill>
                  <a:srgbClr val="FFFFFF"/>
                </a:solidFill>
                <a:latin typeface="BundesSans Office" panose="020B0002030500000203" pitchFamily="34" charset="0"/>
              </a:rPr>
            </a:br>
            <a:r>
              <a:rPr lang="de-DE" sz="1800" dirty="0">
                <a:solidFill>
                  <a:srgbClr val="FFFFFF"/>
                </a:solidFill>
                <a:latin typeface="BundesSans Office" panose="020B0002030500000203" pitchFamily="34" charset="0"/>
              </a:rPr>
              <a:t>- 6GSky, AIMM, PICCOLO (EUREKA)</a:t>
            </a:r>
          </a:p>
        </p:txBody>
      </p:sp>
    </p:spTree>
    <p:extLst>
      <p:ext uri="{BB962C8B-B14F-4D97-AF65-F5344CB8AC3E}">
        <p14:creationId xmlns:p14="http://schemas.microsoft.com/office/powerpoint/2010/main" val="548430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EE78B7E6-8DAA-4AAB-82D6-75ADAAE795A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>
                <a:cs typeface="Calibri"/>
              </a:rPr>
              <a:t>Application Areas of the projects</a:t>
            </a:r>
            <a:endParaRPr lang="en-US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EA11CEBD-0196-4BE2-A43D-86F50ABB2FED}"/>
              </a:ext>
            </a:extLst>
          </p:cNvPr>
          <p:cNvSpPr txBox="1"/>
          <p:nvPr/>
        </p:nvSpPr>
        <p:spPr>
          <a:xfrm>
            <a:off x="251520" y="1259707"/>
            <a:ext cx="4585486" cy="40164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dirty="0"/>
              <a:t>4.0 Intralogistics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Connected mobility  / Train Systems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Connectivity in Hospitals / Rescue systems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Specific solutions for SME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Construction Sites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Agriculture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Entertainment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6AAE55BE-4013-4DB1-893C-5DA322E7136C}"/>
              </a:ext>
            </a:extLst>
          </p:cNvPr>
          <p:cNvGrpSpPr/>
          <p:nvPr/>
        </p:nvGrpSpPr>
        <p:grpSpPr>
          <a:xfrm>
            <a:off x="6336000" y="0"/>
            <a:ext cx="2808000" cy="3590555"/>
            <a:chOff x="8448000" y="528100"/>
            <a:chExt cx="3744000" cy="4787406"/>
          </a:xfrm>
        </p:grpSpPr>
        <p:pic>
          <p:nvPicPr>
            <p:cNvPr id="5" name="Picture 1972097606">
              <a:extLst>
                <a:ext uri="{FF2B5EF4-FFF2-40B4-BE49-F238E27FC236}">
                  <a16:creationId xmlns:a16="http://schemas.microsoft.com/office/drawing/2014/main" id="{42ED54D2-B350-4467-9704-97C3E371E58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8000" y="528100"/>
              <a:ext cx="3744000" cy="2107344"/>
            </a:xfrm>
            <a:prstGeom prst="rect">
              <a:avLst/>
            </a:prstGeom>
          </p:spPr>
        </p:pic>
        <p:pic>
          <p:nvPicPr>
            <p:cNvPr id="6" name="Picture 25">
              <a:extLst>
                <a:ext uri="{FF2B5EF4-FFF2-40B4-BE49-F238E27FC236}">
                  <a16:creationId xmlns:a16="http://schemas.microsoft.com/office/drawing/2014/main" id="{A1A8E3E1-9931-4D31-91E7-902C20AEC49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485919" y="2635444"/>
              <a:ext cx="3695152" cy="2680062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12700">
              <a:solidFill>
                <a:schemeClr val="tx1"/>
              </a:solidFill>
            </a:ln>
          </p:spPr>
        </p:pic>
      </p:grpSp>
      <p:pic>
        <p:nvPicPr>
          <p:cNvPr id="7" name="Grafik 9" descr="Ein Bild, das Text enthält.&#10;&#10;Beschreibung automatisch generiert.">
            <a:extLst>
              <a:ext uri="{FF2B5EF4-FFF2-40B4-BE49-F238E27FC236}">
                <a16:creationId xmlns:a16="http://schemas.microsoft.com/office/drawing/2014/main" id="{A16EBBD6-4CCC-4C50-A2FE-DAC0453EA34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5999" y="3606641"/>
            <a:ext cx="2808001" cy="1589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70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03AA6D16-0591-4625-9FB6-15C2AB5B36C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Contact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5A98B77-FA84-4B09-ADBD-368F45DFC003}"/>
              </a:ext>
            </a:extLst>
          </p:cNvPr>
          <p:cNvSpPr txBox="1">
            <a:spLocks/>
          </p:cNvSpPr>
          <p:nvPr/>
        </p:nvSpPr>
        <p:spPr bwMode="auto">
          <a:xfrm>
            <a:off x="467916" y="3219822"/>
            <a:ext cx="7920508" cy="1296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defRPr sz="1600">
                <a:solidFill>
                  <a:schemeClr val="tx2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SzPct val="120000"/>
              <a:buChar char="•"/>
              <a:defRPr sz="1600">
                <a:solidFill>
                  <a:schemeClr val="tx2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-"/>
              <a:defRPr sz="1600">
                <a:solidFill>
                  <a:schemeClr val="tx2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-"/>
              <a:defRPr sz="1600">
                <a:solidFill>
                  <a:schemeClr val="tx2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-"/>
              <a:defRPr sz="1600">
                <a:solidFill>
                  <a:schemeClr val="tx2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2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2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2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r>
              <a:rPr lang="de-DE" altLang="de-DE" sz="1400" b="1" dirty="0">
                <a:solidFill>
                  <a:srgbClr val="7F7F7F"/>
                </a:solidFill>
                <a:cs typeface="Arial" pitchFamily="34" charset="0"/>
              </a:rPr>
              <a:t>Deutsches Zentrum für Luft- und Raumfahrt e. V. (DLR)</a:t>
            </a:r>
          </a:p>
          <a:p>
            <a:r>
              <a:rPr lang="de-DE" altLang="de-DE" sz="1200" b="1" dirty="0">
                <a:solidFill>
                  <a:srgbClr val="7F7F7F"/>
                </a:solidFill>
                <a:cs typeface="Arial" pitchFamily="34" charset="0"/>
              </a:rPr>
              <a:t>DLR Projektträger | Bereich Gesellschaft, Innovation, Technologie |</a:t>
            </a:r>
            <a:r>
              <a:rPr lang="de-DE" altLang="de-DE" sz="1200" b="1" dirty="0">
                <a:solidFill>
                  <a:srgbClr val="7F7F7F"/>
                </a:solidFill>
                <a:highlight>
                  <a:srgbClr val="F39200"/>
                </a:highlight>
                <a:cs typeface="Arial" pitchFamily="34" charset="0"/>
              </a:rPr>
              <a:t>N.N.</a:t>
            </a:r>
          </a:p>
          <a:p>
            <a:r>
              <a:rPr lang="de-DE" altLang="de-DE" sz="1200" b="1" dirty="0">
                <a:solidFill>
                  <a:srgbClr val="7F7F7F"/>
                </a:solidFill>
                <a:cs typeface="Arial" pitchFamily="34" charset="0"/>
              </a:rPr>
              <a:t>Postadresse: </a:t>
            </a:r>
            <a:r>
              <a:rPr lang="de-DE" sz="1200" b="1" dirty="0">
                <a:solidFill>
                  <a:srgbClr val="7F7F7F"/>
                </a:solidFill>
                <a:cs typeface="Arial" pitchFamily="34" charset="0"/>
              </a:rPr>
              <a:t>Heinrich-Konen-Straße 1</a:t>
            </a:r>
            <a:r>
              <a:rPr lang="de-DE" altLang="de-DE" sz="1200" b="1" dirty="0">
                <a:solidFill>
                  <a:srgbClr val="7F7F7F"/>
                </a:solidFill>
                <a:cs typeface="Arial" pitchFamily="34" charset="0"/>
              </a:rPr>
              <a:t> |</a:t>
            </a:r>
            <a:r>
              <a:rPr lang="de-DE" sz="1200" b="1" dirty="0">
                <a:solidFill>
                  <a:srgbClr val="7F7F7F"/>
                </a:solidFill>
                <a:cs typeface="Arial" pitchFamily="34" charset="0"/>
              </a:rPr>
              <a:t> 53227 Bonn</a:t>
            </a:r>
            <a:endParaRPr lang="de-DE" altLang="de-DE" sz="1200" b="1" dirty="0">
              <a:solidFill>
                <a:srgbClr val="7F7F7F"/>
              </a:solidFill>
              <a:cs typeface="Arial" pitchFamily="34" charset="0"/>
            </a:endParaRPr>
          </a:p>
          <a:p>
            <a:r>
              <a:rPr lang="de-DE" altLang="de-DE" sz="1200" b="1" dirty="0">
                <a:solidFill>
                  <a:srgbClr val="7F7F7F"/>
                </a:solidFill>
                <a:cs typeface="Arial" pitchFamily="34" charset="0"/>
              </a:rPr>
              <a:t>Besucheradresse: </a:t>
            </a:r>
            <a:r>
              <a:rPr lang="de-DE" sz="1200" b="1" dirty="0">
                <a:solidFill>
                  <a:srgbClr val="7F7F7F"/>
                </a:solidFill>
                <a:cs typeface="Arial" pitchFamily="34" charset="0"/>
              </a:rPr>
              <a:t>Joseph-Beuys-Allee 4 </a:t>
            </a:r>
            <a:r>
              <a:rPr lang="de-DE" altLang="de-DE" sz="1200" b="1" dirty="0">
                <a:solidFill>
                  <a:srgbClr val="7F7F7F"/>
                </a:solidFill>
                <a:cs typeface="Arial" pitchFamily="34" charset="0"/>
              </a:rPr>
              <a:t>| 53113 Bonn</a:t>
            </a:r>
            <a:endParaRPr lang="de-DE" altLang="de-DE" sz="1200" dirty="0">
              <a:solidFill>
                <a:schemeClr val="bg1">
                  <a:lumMod val="50000"/>
                </a:schemeClr>
              </a:solidFill>
              <a:cs typeface="Arial" pitchFamily="34" charset="0"/>
            </a:endParaRPr>
          </a:p>
          <a:p>
            <a:r>
              <a:rPr lang="de-DE" altLang="de-DE" sz="1200" dirty="0">
                <a:solidFill>
                  <a:schemeClr val="bg1">
                    <a:lumMod val="50000"/>
                  </a:schemeClr>
                </a:solidFill>
                <a:cs typeface="Arial" pitchFamily="34" charset="0"/>
                <a:hlinkClick r:id="rId2"/>
              </a:rPr>
              <a:t>https://www.dlr.de/pt</a:t>
            </a:r>
            <a:endParaRPr lang="de-DE" altLang="de-DE" sz="1200" dirty="0">
              <a:cs typeface="Arial" pitchFamily="34" charset="0"/>
            </a:endParaRPr>
          </a:p>
          <a:p>
            <a:pPr algn="ctr"/>
            <a:endParaRPr lang="de-DE" altLang="de-DE" sz="1200" dirty="0">
              <a:cs typeface="Arial" pitchFamily="34" charset="0"/>
            </a:endParaRPr>
          </a:p>
          <a:p>
            <a:pPr algn="ctr"/>
            <a:endParaRPr lang="de-DE" altLang="de-DE" sz="1800" dirty="0">
              <a:cs typeface="Arial" pitchFamily="34" charset="0"/>
            </a:endParaRPr>
          </a:p>
          <a:p>
            <a:pPr algn="ctr"/>
            <a:endParaRPr lang="de-DE" altLang="de-DE" sz="1800" dirty="0">
              <a:cs typeface="Arial" pitchFamily="34" charset="0"/>
            </a:endParaRPr>
          </a:p>
        </p:txBody>
      </p:sp>
      <p:sp>
        <p:nvSpPr>
          <p:cNvPr id="4" name="Text Box 9">
            <a:extLst>
              <a:ext uri="{FF2B5EF4-FFF2-40B4-BE49-F238E27FC236}">
                <a16:creationId xmlns:a16="http://schemas.microsoft.com/office/drawing/2014/main" id="{4B0E423C-C09A-4AFF-AEAD-7245426363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916" y="987574"/>
            <a:ext cx="3960067" cy="2062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defRPr sz="1600">
                <a:solidFill>
                  <a:schemeClr val="tx2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SzPct val="120000"/>
              <a:buChar char="•"/>
              <a:defRPr sz="1600">
                <a:solidFill>
                  <a:schemeClr val="tx2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-"/>
              <a:defRPr sz="1600">
                <a:solidFill>
                  <a:schemeClr val="tx2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-"/>
              <a:defRPr sz="1600">
                <a:solidFill>
                  <a:schemeClr val="tx2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-"/>
              <a:defRPr sz="1600">
                <a:solidFill>
                  <a:schemeClr val="tx2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2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2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2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-"/>
              <a:defRPr sz="1600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>
              <a:spcBef>
                <a:spcPts val="600"/>
              </a:spcBef>
            </a:pPr>
            <a:endParaRPr lang="de-DE" sz="140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ts val="600"/>
              </a:spcBef>
            </a:pPr>
            <a:endParaRPr lang="de-DE" sz="140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de-DE" sz="1400" dirty="0">
                <a:solidFill>
                  <a:schemeClr val="bg1">
                    <a:lumMod val="50000"/>
                  </a:schemeClr>
                </a:solidFill>
              </a:rPr>
              <a:t>Kai Sandmann</a:t>
            </a:r>
          </a:p>
          <a:p>
            <a:pPr>
              <a:spcBef>
                <a:spcPts val="600"/>
              </a:spcBef>
            </a:pPr>
            <a:r>
              <a:rPr lang="de-DE" sz="1400" dirty="0">
                <a:solidFill>
                  <a:schemeClr val="bg1">
                    <a:lumMod val="50000"/>
                  </a:schemeClr>
                </a:solidFill>
                <a:hlinkClick r:id="rId3"/>
              </a:rPr>
              <a:t>Kai.Sandmann@dlr.de</a:t>
            </a:r>
            <a:endParaRPr lang="de-DE" sz="1400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nb-NO" sz="1400" dirty="0">
                <a:solidFill>
                  <a:schemeClr val="bg1">
                    <a:lumMod val="50000"/>
                  </a:schemeClr>
                </a:solidFill>
              </a:rPr>
              <a:t>Telefon	+49 228 3821 - 2448</a:t>
            </a:r>
          </a:p>
          <a:p>
            <a:pPr>
              <a:spcBef>
                <a:spcPts val="600"/>
              </a:spcBef>
            </a:pPr>
            <a:r>
              <a:rPr lang="nb-NO" sz="1400" dirty="0">
                <a:solidFill>
                  <a:schemeClr val="bg1">
                    <a:lumMod val="50000"/>
                  </a:schemeClr>
                </a:solidFill>
              </a:rPr>
              <a:t>Telefax 	+49 228 3821 - 1876</a:t>
            </a:r>
          </a:p>
          <a:p>
            <a:pPr>
              <a:spcBef>
                <a:spcPts val="600"/>
              </a:spcBef>
            </a:pPr>
            <a:endParaRPr lang="de-DE" sz="1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303803"/>
      </p:ext>
    </p:extLst>
  </p:cSld>
  <p:clrMapOvr>
    <a:masterClrMapping/>
  </p:clrMapOvr>
</p:sld>
</file>

<file path=ppt/theme/theme1.xml><?xml version="1.0" encoding="utf-8"?>
<a:theme xmlns:a="http://schemas.openxmlformats.org/drawingml/2006/main" name="DE_DLR-PT_Masterfolien">
  <a:themeElements>
    <a:clrScheme name="DLR-PT Bereich GI">
      <a:dk1>
        <a:sysClr val="windowText" lastClr="000000"/>
      </a:dk1>
      <a:lt1>
        <a:sysClr val="window" lastClr="FFFFFF"/>
      </a:lt1>
      <a:dk2>
        <a:srgbClr val="A7A7A8"/>
      </a:dk2>
      <a:lt2>
        <a:srgbClr val="EBEBEB"/>
      </a:lt2>
      <a:accent1>
        <a:srgbClr val="159BDE"/>
      </a:accent1>
      <a:accent2>
        <a:srgbClr val="666666"/>
      </a:accent2>
      <a:accent3>
        <a:srgbClr val="00788A"/>
      </a:accent3>
      <a:accent4>
        <a:srgbClr val="57ABB7"/>
      </a:accent4>
      <a:accent5>
        <a:srgbClr val="9D0E17"/>
      </a:accent5>
      <a:accent6>
        <a:srgbClr val="F7A600"/>
      </a:accent6>
      <a:hlink>
        <a:srgbClr val="0000E1"/>
      </a:hlink>
      <a:folHlink>
        <a:srgbClr val="3E1B58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N_DLR-PT_Masterfolien_GI.potx" id="{8C29D82C-62A3-49AA-9C25-A083D6451583}" vid="{1CBF86A1-40A3-49C5-8BB5-21DF9DE63E02}"/>
    </a:ext>
  </a:extLst>
</a:theme>
</file>

<file path=ppt/theme/theme2.xml><?xml version="1.0" encoding="utf-8"?>
<a:theme xmlns:a="http://schemas.openxmlformats.org/drawingml/2006/main" name="1_Benutzerdefiniertes Design">
  <a:themeElements>
    <a:clrScheme name="DLR-PT Bereich GI">
      <a:dk1>
        <a:sysClr val="windowText" lastClr="000000"/>
      </a:dk1>
      <a:lt1>
        <a:sysClr val="window" lastClr="FFFFFF"/>
      </a:lt1>
      <a:dk2>
        <a:srgbClr val="A7A7A8"/>
      </a:dk2>
      <a:lt2>
        <a:srgbClr val="EBEBEB"/>
      </a:lt2>
      <a:accent1>
        <a:srgbClr val="159BDE"/>
      </a:accent1>
      <a:accent2>
        <a:srgbClr val="666666"/>
      </a:accent2>
      <a:accent3>
        <a:srgbClr val="00788A"/>
      </a:accent3>
      <a:accent4>
        <a:srgbClr val="57ABB7"/>
      </a:accent4>
      <a:accent5>
        <a:srgbClr val="9D0E17"/>
      </a:accent5>
      <a:accent6>
        <a:srgbClr val="F7A600"/>
      </a:accent6>
      <a:hlink>
        <a:srgbClr val="0000E1"/>
      </a:hlink>
      <a:folHlink>
        <a:srgbClr val="3E1B58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N_DLR-PT_Masterfolien_GI.potx" id="{8C29D82C-62A3-49AA-9C25-A083D6451583}" vid="{A14B63E4-B0A6-4AC3-BEFE-5F375935BAA0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A9F8F62F4347C4FA5A9670FA986ACAC" ma:contentTypeVersion="17" ma:contentTypeDescription="Ein neues Dokument erstellen." ma:contentTypeScope="" ma:versionID="00834bb89ab960104440c23dd9fdc14a">
  <xsd:schema xmlns:xsd="http://www.w3.org/2001/XMLSchema" xmlns:xs="http://www.w3.org/2001/XMLSchema" xmlns:p="http://schemas.microsoft.com/office/2006/metadata/properties" xmlns:ns2="927c6826-da5e-4d0b-b39b-0741c15bf2ad" xmlns:ns3="aad123a0-c0d6-4fc6-86bc-6f38246add01" targetNamespace="http://schemas.microsoft.com/office/2006/metadata/properties" ma:root="true" ma:fieldsID="fbde6bb9ed4387625c73423f0d2c5b96" ns2:_="" ns3:_="">
    <xsd:import namespace="927c6826-da5e-4d0b-b39b-0741c15bf2ad"/>
    <xsd:import namespace="aad123a0-c0d6-4fc6-86bc-6f38246add0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7c6826-da5e-4d0b-b39b-0741c15bf2a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3" nillable="true" ma:taxonomy="true" ma:internalName="lcf76f155ced4ddcb4097134ff3c332f" ma:taxonomyFieldName="MediaServiceImageTags" ma:displayName="Bildmarkierungen" ma:readOnly="false" ma:fieldId="{5cf76f15-5ced-4ddc-b409-7134ff3c332f}" ma:taxonomyMulti="true" ma:sspId="8d87a1d6-dce8-4239-8b3f-08a8d18b58c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123a0-c0d6-4fc6-86bc-6f38246add01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f183c811-dbf8-42ce-9ef9-f0e9d8d6a345}" ma:internalName="TaxCatchAll" ma:showField="CatchAllData" ma:web="aad123a0-c0d6-4fc6-86bc-6f38246add0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3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D39D04C-AD13-4BEB-AF67-1DA8BBBE5A52}"/>
</file>

<file path=customXml/itemProps2.xml><?xml version="1.0" encoding="utf-8"?>
<ds:datastoreItem xmlns:ds="http://schemas.openxmlformats.org/officeDocument/2006/customXml" ds:itemID="{4DD5164B-71E8-4C99-B4AD-9D4FA48BA8F5}"/>
</file>

<file path=docProps/app.xml><?xml version="1.0" encoding="utf-8"?>
<Properties xmlns="http://schemas.openxmlformats.org/officeDocument/2006/extended-properties" xmlns:vt="http://schemas.openxmlformats.org/officeDocument/2006/docPropsVTypes">
  <Template>EN_DLR-PT_Masterfolien_GI</Template>
  <TotalTime>0</TotalTime>
  <Words>301</Words>
  <Application>Microsoft Office PowerPoint</Application>
  <PresentationFormat>Bildschirmpräsentation (16:9)</PresentationFormat>
  <Paragraphs>43</Paragraphs>
  <Slides>6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6</vt:i4>
      </vt:variant>
    </vt:vector>
  </HeadingPairs>
  <TitlesOfParts>
    <vt:vector size="11" baseType="lpstr">
      <vt:lpstr>Arial</vt:lpstr>
      <vt:lpstr>BundesSans Office</vt:lpstr>
      <vt:lpstr>Calibri</vt:lpstr>
      <vt:lpstr>DE_DLR-PT_Masterfolien</vt:lpstr>
      <vt:lpstr>1_Benutzerdefiniertes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PT-DLR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Sandmann, Kai</dc:creator>
  <cp:lastModifiedBy>Sandmann, Kai</cp:lastModifiedBy>
  <cp:revision>6</cp:revision>
  <cp:lastPrinted>2018-10-01T08:11:17Z</cp:lastPrinted>
  <dcterms:created xsi:type="dcterms:W3CDTF">2024-04-18T21:27:18Z</dcterms:created>
  <dcterms:modified xsi:type="dcterms:W3CDTF">2024-04-18T23:33:39Z</dcterms:modified>
</cp:coreProperties>
</file>